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11"/>
  </p:notesMasterIdLst>
  <p:sldIdLst>
    <p:sldId id="288" r:id="rId3"/>
    <p:sldId id="318" r:id="rId4"/>
    <p:sldId id="319" r:id="rId5"/>
    <p:sldId id="323" r:id="rId6"/>
    <p:sldId id="324" r:id="rId7"/>
    <p:sldId id="327" r:id="rId8"/>
    <p:sldId id="322" r:id="rId9"/>
    <p:sldId id="328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庄 大锤" initials="庄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9954"/>
    <a:srgbClr val="4B58A7"/>
    <a:srgbClr val="BBCFEB"/>
    <a:srgbClr val="E9E9EB"/>
    <a:srgbClr val="B4C1DD"/>
    <a:srgbClr val="307AC0"/>
    <a:srgbClr val="528BC7"/>
    <a:srgbClr val="FAF8F6"/>
    <a:srgbClr val="AB0B2A"/>
    <a:srgbClr val="B8BB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>
        <p:scale>
          <a:sx n="50" d="100"/>
          <a:sy n="50" d="100"/>
        </p:scale>
        <p:origin x="1094" y="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0C148F-9A36-414E-A051-93CFF0991682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E0C148F-9A36-414E-A051-93CFF099168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A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A7095-0404-4630-A00B-B2DF8B38C2ED}" type="datetimeFigureOut">
              <a:rPr lang="zh-CN" altLang="en-US" smtClean="0"/>
              <a:t>2025/6/5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D69FA-E472-454E-811B-7E5E8C91084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4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35" b="94"/>
          <a:stretch>
            <a:fillRect/>
          </a:stretch>
        </p:blipFill>
        <p:spPr>
          <a:xfrm>
            <a:off x="0" y="1"/>
            <a:ext cx="12192000" cy="6992471"/>
          </a:xfrm>
          <a:custGeom>
            <a:avLst/>
            <a:gdLst>
              <a:gd name="connsiteX0" fmla="*/ 0 w 12192000"/>
              <a:gd name="connsiteY0" fmla="*/ 0 h 6992471"/>
              <a:gd name="connsiteX1" fmla="*/ 12192000 w 12192000"/>
              <a:gd name="connsiteY1" fmla="*/ 0 h 6992471"/>
              <a:gd name="connsiteX2" fmla="*/ 12192000 w 12192000"/>
              <a:gd name="connsiteY2" fmla="*/ 6992471 h 6992471"/>
              <a:gd name="connsiteX3" fmla="*/ 0 w 12192000"/>
              <a:gd name="connsiteY3" fmla="*/ 6992471 h 699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992471">
                <a:moveTo>
                  <a:pt x="0" y="0"/>
                </a:moveTo>
                <a:lnTo>
                  <a:pt x="12192000" y="0"/>
                </a:lnTo>
                <a:lnTo>
                  <a:pt x="12192000" y="6992471"/>
                </a:lnTo>
                <a:lnTo>
                  <a:pt x="0" y="6992471"/>
                </a:lnTo>
                <a:close/>
              </a:path>
            </a:pathLst>
          </a:cu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A_文本框 115"/>
          <p:cNvSpPr txBox="1"/>
          <p:nvPr>
            <p:custDataLst>
              <p:tags r:id="rId1"/>
            </p:custDataLst>
          </p:nvPr>
        </p:nvSpPr>
        <p:spPr>
          <a:xfrm>
            <a:off x="6972347" y="2052410"/>
            <a:ext cx="476399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基于</a:t>
            </a:r>
            <a:r>
              <a:rPr kumimoji="1" lang="en-US" altLang="zh-CN" sz="5400" spc="3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XGBoost</a:t>
            </a:r>
            <a:endParaRPr kumimoji="1" lang="en-US" altLang="zh-CN" sz="54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kumimoji="1" lang="zh-CN" altLang="en-US" sz="54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与神经网络的</a:t>
            </a:r>
            <a:endParaRPr kumimoji="1" lang="en-US" altLang="zh-CN" sz="54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kumimoji="1" lang="zh-CN" altLang="en-US" sz="54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房价预测</a:t>
            </a:r>
          </a:p>
        </p:txBody>
      </p:sp>
      <p:sp>
        <p:nvSpPr>
          <p:cNvPr id="34" name="PA_chenying0907 148"/>
          <p:cNvSpPr/>
          <p:nvPr>
            <p:custDataLst>
              <p:tags r:id="rId2"/>
            </p:custDataLst>
          </p:nvPr>
        </p:nvSpPr>
        <p:spPr>
          <a:xfrm>
            <a:off x="7100442" y="1578398"/>
            <a:ext cx="3193115" cy="27975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en-US" sz="1200" dirty="0">
                <a:latin typeface="微软雅黑" panose="020B0503020204020204" pitchFamily="34" charset="-122"/>
                <a:ea typeface="微软雅黑" panose="020B0503020204020204" pitchFamily="34" charset="-122"/>
                <a:cs typeface="萝莉体 第二版" panose="02000500000000000000" pitchFamily="2" charset="-122"/>
              </a:rPr>
              <a:t>RENMIN UNIVERSITY OF CHINA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34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400685" y="204470"/>
            <a:ext cx="4621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数据选择与处理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直接连接符 46"/>
          <p:cNvCxnSpPr/>
          <p:nvPr/>
        </p:nvCxnSpPr>
        <p:spPr>
          <a:xfrm flipV="1">
            <a:off x="527128" y="704283"/>
            <a:ext cx="4368483" cy="1"/>
          </a:xfrm>
          <a:prstGeom prst="line">
            <a:avLst/>
          </a:prstGeom>
          <a:ln w="104775" cap="flat">
            <a:gradFill>
              <a:gsLst>
                <a:gs pos="0">
                  <a:srgbClr val="8895A5"/>
                </a:gs>
                <a:gs pos="97000">
                  <a:srgbClr val="F0F0F0">
                    <a:alpha val="5000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5C4F2F03-15F3-425D-B3C7-BC87B03B0AB7}"/>
              </a:ext>
            </a:extLst>
          </p:cNvPr>
          <p:cNvSpPr txBox="1"/>
          <p:nvPr/>
        </p:nvSpPr>
        <p:spPr>
          <a:xfrm>
            <a:off x="527128" y="912476"/>
            <a:ext cx="49161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Knn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方法填补缺失值</a:t>
            </a:r>
            <a:endParaRPr lang="en-US" altLang="zh-CN" sz="24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400" b="1" dirty="0" err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Nlp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技术提取关键字（</a:t>
            </a:r>
            <a:r>
              <a:rPr lang="en-US" altLang="zh-CN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#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识别语义）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39E4C35-3AEE-CC15-7E14-0A37B6D90479}"/>
              </a:ext>
            </a:extLst>
          </p:cNvPr>
          <p:cNvSpPr txBox="1"/>
          <p:nvPr/>
        </p:nvSpPr>
        <p:spPr>
          <a:xfrm>
            <a:off x="400685" y="2221224"/>
            <a:ext cx="5276076" cy="18412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700"/>
              </a:lnSpc>
              <a:buNone/>
            </a:pP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zh-CN" altLang="en-US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准备填补数据</a:t>
            </a:r>
            <a:endParaRPr lang="zh-CN" alt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700"/>
              </a:lnSpc>
              <a:buNone/>
            </a:pPr>
            <a:r>
              <a:rPr lang="zh-CN" altLang="en-US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impute_data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[[</a:t>
            </a:r>
            <a:r>
              <a:rPr lang="en-US" altLang="zh-C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zh-CN" alt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梯户比</a:t>
            </a:r>
            <a:r>
              <a:rPr lang="en-US" altLang="zh-C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lon_col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lat_col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year_col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pPr>
              <a:lnSpc>
                <a:spcPts val="1700"/>
              </a:lnSpc>
              <a:buNone/>
            </a:pP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b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zh-CN" altLang="en-US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使用 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KNN </a:t>
            </a:r>
            <a:r>
              <a:rPr lang="zh-CN" altLang="en-US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插补</a:t>
            </a:r>
            <a:endParaRPr lang="zh-CN" alt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700"/>
              </a:lnSpc>
              <a:buNone/>
            </a:pPr>
            <a:r>
              <a:rPr lang="zh-CN" altLang="en-US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imputer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KNNImputer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n_neighbors</a:t>
            </a:r>
            <a:r>
              <a:rPr lang="en-US" altLang="zh-C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700"/>
              </a:lnSpc>
              <a:buNone/>
            </a:pP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imputed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imputer</a:t>
            </a:r>
            <a:r>
              <a:rPr lang="en-US" altLang="zh-CN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fit_transform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impute_data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CA93B74-6425-06BF-939D-62402F188513}"/>
              </a:ext>
            </a:extLst>
          </p:cNvPr>
          <p:cNvSpPr txBox="1"/>
          <p:nvPr/>
        </p:nvSpPr>
        <p:spPr>
          <a:xfrm>
            <a:off x="5916433" y="2221224"/>
            <a:ext cx="4645207" cy="3787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  <a:buNone/>
            </a:pPr>
            <a:r>
              <a:rPr lang="zh-CN" altLang="en-US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3. </a:t>
            </a:r>
            <a:r>
              <a:rPr lang="zh-CN" altLang="en-US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关键词分类统计</a:t>
            </a:r>
            <a:endParaRPr lang="zh-CN" alt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800"/>
              </a:lnSpc>
              <a:buNone/>
            </a:pPr>
            <a:r>
              <a:rPr lang="zh-CN" altLang="en-US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category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kw_list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keywords</a:t>
            </a:r>
            <a:r>
              <a:rPr lang="en-US" altLang="zh-CN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>
              <a:lnSpc>
                <a:spcPts val="1800"/>
              </a:lnSpc>
              <a:buNone/>
            </a:pP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pattern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altLang="zh-CN" b="1" dirty="0" err="1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altLang="zh-CN" b="1" dirty="0" err="1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join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</a:t>
            </a:r>
            <a:r>
              <a:rPr lang="en-US" altLang="zh-CN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escape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word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word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kw_list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800"/>
              </a:lnSpc>
              <a:buNone/>
            </a:pP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regex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</a:t>
            </a:r>
            <a:r>
              <a:rPr lang="en-US" altLang="zh-CN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compile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pattern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800"/>
              </a:lnSpc>
              <a:buNone/>
            </a:pP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altLang="zh-C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zh-C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category</a:t>
            </a:r>
            <a:r>
              <a:rPr lang="en-US" altLang="zh-CN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zh-CN" alt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关键词数</a:t>
            </a:r>
            <a:r>
              <a:rPr lang="en-US" altLang="zh-C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zh-CN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zh-CN" altLang="en-US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软信息合并</a:t>
            </a:r>
            <a:r>
              <a:rPr lang="en-US" altLang="zh-CN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].apply(</a:t>
            </a:r>
            <a:r>
              <a:rPr lang="en-US" altLang="zh-CN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zh-CN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regex</a:t>
            </a:r>
            <a:r>
              <a:rPr lang="en-US" altLang="zh-CN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findall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)))</a:t>
            </a:r>
          </a:p>
          <a:p>
            <a:pPr>
              <a:lnSpc>
                <a:spcPts val="1800"/>
              </a:lnSpc>
              <a:buNone/>
            </a:pPr>
            <a:b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# 4. </a:t>
            </a:r>
            <a:r>
              <a:rPr lang="zh-CN" altLang="en-US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情感得分（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0-1</a:t>
            </a:r>
            <a:r>
              <a:rPr lang="zh-CN" altLang="en-US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，越高越正面）</a:t>
            </a:r>
            <a:endParaRPr lang="zh-CN" altLang="en-US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800"/>
              </a:lnSpc>
            </a:pPr>
            <a:r>
              <a:rPr lang="zh-CN" altLang="en-US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altLang="zh-CN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["</a:t>
            </a:r>
            <a:r>
              <a:rPr lang="zh-CN" altLang="en-US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软信息情感得分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"] = </a:t>
            </a:r>
            <a:r>
              <a:rPr lang="en-US" altLang="zh-CN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["</a:t>
            </a:r>
            <a:r>
              <a:rPr lang="zh-CN" altLang="en-US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软信息合并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"].apply(lambda text: </a:t>
            </a:r>
            <a:r>
              <a:rPr lang="en-US" altLang="zh-CN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SnowNLP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(text).sentiments if </a:t>
            </a:r>
            <a:r>
              <a:rPr lang="en-US" altLang="zh-CN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text.strip</a:t>
            </a:r>
            <a:r>
              <a:rPr lang="en-US" altLang="zh-CN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() else None)</a:t>
            </a:r>
            <a:endParaRPr lang="en-US" altLang="zh-CN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098" name="Picture 2" descr="KNNImputer：一种可靠的缺失值插补方法 - 人工智能遇见磐创 - 博客园">
            <a:extLst>
              <a:ext uri="{FF2B5EF4-FFF2-40B4-BE49-F238E27FC236}">
                <a16:creationId xmlns:a16="http://schemas.microsoft.com/office/drawing/2014/main" id="{637E6F1F-D7D1-B5A8-66B0-8DB181529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669" y="4170916"/>
            <a:ext cx="3920941" cy="240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本框 80"/>
          <p:cNvSpPr txBox="1"/>
          <p:nvPr/>
        </p:nvSpPr>
        <p:spPr>
          <a:xfrm>
            <a:off x="400685" y="204470"/>
            <a:ext cx="4621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2" name="直接连接符 81"/>
          <p:cNvCxnSpPr/>
          <p:nvPr/>
        </p:nvCxnSpPr>
        <p:spPr>
          <a:xfrm flipV="1">
            <a:off x="527128" y="722471"/>
            <a:ext cx="4368483" cy="1"/>
          </a:xfrm>
          <a:prstGeom prst="line">
            <a:avLst/>
          </a:prstGeom>
          <a:ln w="104775" cap="flat">
            <a:gradFill>
              <a:gsLst>
                <a:gs pos="0">
                  <a:srgbClr val="8895A5"/>
                </a:gs>
                <a:gs pos="97000">
                  <a:srgbClr val="F0F0F0">
                    <a:alpha val="5000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CB6B65C2-D1A0-3574-F85C-2A39CC4CD87F}"/>
              </a:ext>
            </a:extLst>
          </p:cNvPr>
          <p:cNvSpPr txBox="1"/>
          <p:nvPr/>
        </p:nvSpPr>
        <p:spPr>
          <a:xfrm>
            <a:off x="527128" y="912476"/>
            <a:ext cx="4916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调用</a:t>
            </a:r>
            <a:r>
              <a:rPr lang="en-US" altLang="zh-CN" sz="2400" b="1" dirty="0" err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sweetviz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进行自动数据分析</a:t>
            </a:r>
          </a:p>
        </p:txBody>
      </p:sp>
      <p:pic>
        <p:nvPicPr>
          <p:cNvPr id="78" name="图片 77">
            <a:extLst>
              <a:ext uri="{FF2B5EF4-FFF2-40B4-BE49-F238E27FC236}">
                <a16:creationId xmlns:a16="http://schemas.microsoft.com/office/drawing/2014/main" id="{7C869C7A-E18E-71E8-22C9-43A44216A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18" y="1565769"/>
            <a:ext cx="11383964" cy="2019582"/>
          </a:xfrm>
          <a:prstGeom prst="rect">
            <a:avLst/>
          </a:prstGeom>
        </p:spPr>
      </p:pic>
      <p:pic>
        <p:nvPicPr>
          <p:cNvPr id="80" name="图片 79">
            <a:extLst>
              <a:ext uri="{FF2B5EF4-FFF2-40B4-BE49-F238E27FC236}">
                <a16:creationId xmlns:a16="http://schemas.microsoft.com/office/drawing/2014/main" id="{54275B60-16F1-CADF-8903-6463D90A0B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85" y="3952799"/>
            <a:ext cx="2753995" cy="1552792"/>
          </a:xfrm>
          <a:prstGeom prst="rect">
            <a:avLst/>
          </a:prstGeom>
        </p:spPr>
      </p:pic>
      <p:pic>
        <p:nvPicPr>
          <p:cNvPr id="84" name="图片 83">
            <a:extLst>
              <a:ext uri="{FF2B5EF4-FFF2-40B4-BE49-F238E27FC236}">
                <a16:creationId xmlns:a16="http://schemas.microsoft.com/office/drawing/2014/main" id="{EDFF283A-8B9A-422A-F95B-6D5F2776CC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4681" y="3998519"/>
            <a:ext cx="2941320" cy="1505160"/>
          </a:xfrm>
          <a:prstGeom prst="rect">
            <a:avLst/>
          </a:prstGeom>
        </p:spPr>
      </p:pic>
      <p:pic>
        <p:nvPicPr>
          <p:cNvPr id="92" name="图片 91">
            <a:extLst>
              <a:ext uri="{FF2B5EF4-FFF2-40B4-BE49-F238E27FC236}">
                <a16:creationId xmlns:a16="http://schemas.microsoft.com/office/drawing/2014/main" id="{4110D7E8-32DA-86D6-EC97-797ED6A5BD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976615"/>
            <a:ext cx="2941321" cy="1505160"/>
          </a:xfrm>
          <a:prstGeom prst="rect">
            <a:avLst/>
          </a:prstGeom>
        </p:spPr>
      </p:pic>
      <p:pic>
        <p:nvPicPr>
          <p:cNvPr id="94" name="图片 93">
            <a:extLst>
              <a:ext uri="{FF2B5EF4-FFF2-40B4-BE49-F238E27FC236}">
                <a16:creationId xmlns:a16="http://schemas.microsoft.com/office/drawing/2014/main" id="{70D436F8-70E6-ED0E-AF8B-0A53E118BA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37321" y="4008045"/>
            <a:ext cx="2941320" cy="1495634"/>
          </a:xfrm>
          <a:prstGeom prst="rect">
            <a:avLst/>
          </a:prstGeom>
        </p:spPr>
      </p:pic>
      <p:sp>
        <p:nvSpPr>
          <p:cNvPr id="95" name="文本框 94">
            <a:extLst>
              <a:ext uri="{FF2B5EF4-FFF2-40B4-BE49-F238E27FC236}">
                <a16:creationId xmlns:a16="http://schemas.microsoft.com/office/drawing/2014/main" id="{44374352-B44F-F10F-5020-350881B08686}"/>
              </a:ext>
            </a:extLst>
          </p:cNvPr>
          <p:cNvSpPr txBox="1"/>
          <p:nvPr/>
        </p:nvSpPr>
        <p:spPr>
          <a:xfrm>
            <a:off x="727789" y="5789552"/>
            <a:ext cx="10736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建筑面积                                  建筑年代                               房屋总数                               楼栋总数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92A5B-9C1D-FBEB-B1A0-FC220A286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EB9544C3-D846-D23E-7A41-767B53EE669B}"/>
              </a:ext>
            </a:extLst>
          </p:cNvPr>
          <p:cNvSpPr txBox="1"/>
          <p:nvPr/>
        </p:nvSpPr>
        <p:spPr>
          <a:xfrm>
            <a:off x="400685" y="204470"/>
            <a:ext cx="4621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模型搭建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31321FF-A26F-19B8-BB7B-65192900FF2C}"/>
              </a:ext>
            </a:extLst>
          </p:cNvPr>
          <p:cNvCxnSpPr/>
          <p:nvPr/>
        </p:nvCxnSpPr>
        <p:spPr>
          <a:xfrm flipV="1">
            <a:off x="527128" y="704283"/>
            <a:ext cx="4368483" cy="1"/>
          </a:xfrm>
          <a:prstGeom prst="line">
            <a:avLst/>
          </a:prstGeom>
          <a:ln w="104775" cap="flat">
            <a:gradFill>
              <a:gsLst>
                <a:gs pos="0">
                  <a:srgbClr val="8895A5"/>
                </a:gs>
                <a:gs pos="97000">
                  <a:srgbClr val="F0F0F0">
                    <a:alpha val="5000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BCB93F2E-573E-E0A4-482E-5958E4D42771}"/>
              </a:ext>
            </a:extLst>
          </p:cNvPr>
          <p:cNvSpPr txBox="1"/>
          <p:nvPr/>
        </p:nvSpPr>
        <p:spPr>
          <a:xfrm>
            <a:off x="527128" y="912476"/>
            <a:ext cx="5466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Knn-XGBooost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对比模型</a:t>
            </a:r>
            <a:endParaRPr lang="en-US" altLang="zh-CN" sz="24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使用</a:t>
            </a:r>
            <a:r>
              <a:rPr lang="en-US" altLang="zh-CN" sz="2400" b="1" dirty="0" err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Optuna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技术自动搜索超参数</a:t>
            </a:r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10A292EA-FB3A-189B-C59E-F4B0845D7C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225917"/>
              </p:ext>
            </p:extLst>
          </p:nvPr>
        </p:nvGraphicFramePr>
        <p:xfrm>
          <a:off x="400685" y="1947477"/>
          <a:ext cx="5568872" cy="4206240"/>
        </p:xfrm>
        <a:graphic>
          <a:graphicData uri="http://schemas.openxmlformats.org/drawingml/2006/table">
            <a:tbl>
              <a:tblPr/>
              <a:tblGrid>
                <a:gridCol w="1389489">
                  <a:extLst>
                    <a:ext uri="{9D8B030D-6E8A-4147-A177-3AD203B41FA5}">
                      <a16:colId xmlns:a16="http://schemas.microsoft.com/office/drawing/2014/main" val="2901034479"/>
                    </a:ext>
                  </a:extLst>
                </a:gridCol>
                <a:gridCol w="2011239">
                  <a:extLst>
                    <a:ext uri="{9D8B030D-6E8A-4147-A177-3AD203B41FA5}">
                      <a16:colId xmlns:a16="http://schemas.microsoft.com/office/drawing/2014/main" val="3389090618"/>
                    </a:ext>
                  </a:extLst>
                </a:gridCol>
                <a:gridCol w="2168144">
                  <a:extLst>
                    <a:ext uri="{9D8B030D-6E8A-4147-A177-3AD203B41FA5}">
                      <a16:colId xmlns:a16="http://schemas.microsoft.com/office/drawing/2014/main" val="31965378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/>
                        <a:t>超参数名称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搜索范围或候选值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说明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98412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n_layers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从 </a:t>
                      </a:r>
                      <a:r>
                        <a:rPr lang="en-US" altLang="zh-CN" dirty="0"/>
                        <a:t>2 </a:t>
                      </a:r>
                      <a:r>
                        <a:rPr lang="zh-CN" altLang="en-US" dirty="0"/>
                        <a:t>到 </a:t>
                      </a:r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（包含）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神经网络的隐藏层数量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983806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activation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['</a:t>
                      </a:r>
                      <a:r>
                        <a:rPr lang="en-US" dirty="0" err="1"/>
                        <a:t>relu</a:t>
                      </a:r>
                      <a:r>
                        <a:rPr lang="en-US" dirty="0"/>
                        <a:t>', 'tanh', 'swish']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每层 </a:t>
                      </a:r>
                      <a:r>
                        <a:rPr lang="en-US" dirty="0"/>
                        <a:t>Dense </a:t>
                      </a:r>
                      <a:r>
                        <a:rPr lang="zh-CN" altLang="en-US" dirty="0"/>
                        <a:t>层使用的激活函数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0213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use_bn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[True, False]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是否使用 </a:t>
                      </a:r>
                      <a:r>
                        <a:rPr lang="en-US" dirty="0"/>
                        <a:t>Batch Normalization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517716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optimizer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['</a:t>
                      </a:r>
                      <a:r>
                        <a:rPr lang="en-US" dirty="0" err="1"/>
                        <a:t>adam</a:t>
                      </a:r>
                      <a:r>
                        <a:rPr lang="en-US" dirty="0"/>
                        <a:t>', '</a:t>
                      </a:r>
                      <a:r>
                        <a:rPr lang="en-US" dirty="0" err="1"/>
                        <a:t>rmsprop</a:t>
                      </a:r>
                      <a:r>
                        <a:rPr lang="en-US" dirty="0"/>
                        <a:t>', '</a:t>
                      </a:r>
                      <a:r>
                        <a:rPr lang="en-US" dirty="0" err="1"/>
                        <a:t>sgd</a:t>
                      </a:r>
                      <a:r>
                        <a:rPr lang="en-US" dirty="0"/>
                        <a:t>']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优化器类型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37130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lr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1e-4 </a:t>
                      </a:r>
                      <a:r>
                        <a:rPr lang="zh-CN" altLang="en-US"/>
                        <a:t>到 </a:t>
                      </a:r>
                      <a:r>
                        <a:rPr lang="en-US" altLang="zh-CN"/>
                        <a:t>1</a:t>
                      </a:r>
                      <a:r>
                        <a:rPr lang="en-US"/>
                        <a:t>e-2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学习率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392577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loss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['</a:t>
                      </a:r>
                      <a:r>
                        <a:rPr lang="en-US" dirty="0" err="1"/>
                        <a:t>mse</a:t>
                      </a:r>
                      <a:r>
                        <a:rPr lang="en-US" dirty="0"/>
                        <a:t>', '</a:t>
                      </a:r>
                      <a:r>
                        <a:rPr lang="en-US" dirty="0" err="1"/>
                        <a:t>mae</a:t>
                      </a:r>
                      <a:r>
                        <a:rPr lang="en-US" dirty="0"/>
                        <a:t>', '</a:t>
                      </a:r>
                      <a:r>
                        <a:rPr lang="en-US" dirty="0" err="1"/>
                        <a:t>huber</a:t>
                      </a:r>
                      <a:r>
                        <a:rPr lang="en-US" dirty="0"/>
                        <a:t>']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损失函数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3626033"/>
                  </a:ext>
                </a:extLst>
              </a:tr>
            </a:tbl>
          </a:graphicData>
        </a:graphic>
      </p:graphicFrame>
      <p:pic>
        <p:nvPicPr>
          <p:cNvPr id="28" name="图片 27">
            <a:extLst>
              <a:ext uri="{FF2B5EF4-FFF2-40B4-BE49-F238E27FC236}">
                <a16:creationId xmlns:a16="http://schemas.microsoft.com/office/drawing/2014/main" id="{1281414D-4F8F-799F-795D-CA30A65BD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746" y="682565"/>
            <a:ext cx="5948909" cy="591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254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0A55D2-0DCD-5824-5A8B-76021ECE5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9C1A6067-527D-77B5-8E1F-00067F22977E}"/>
              </a:ext>
            </a:extLst>
          </p:cNvPr>
          <p:cNvSpPr txBox="1"/>
          <p:nvPr/>
        </p:nvSpPr>
        <p:spPr>
          <a:xfrm>
            <a:off x="400685" y="204470"/>
            <a:ext cx="4621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模型搭建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1D18B838-0CE1-26D8-8F00-2A3010052CBF}"/>
              </a:ext>
            </a:extLst>
          </p:cNvPr>
          <p:cNvCxnSpPr/>
          <p:nvPr/>
        </p:nvCxnSpPr>
        <p:spPr>
          <a:xfrm flipV="1">
            <a:off x="527128" y="704283"/>
            <a:ext cx="4368483" cy="1"/>
          </a:xfrm>
          <a:prstGeom prst="line">
            <a:avLst/>
          </a:prstGeom>
          <a:ln w="104775" cap="flat">
            <a:gradFill>
              <a:gsLst>
                <a:gs pos="0">
                  <a:srgbClr val="8895A5"/>
                </a:gs>
                <a:gs pos="97000">
                  <a:srgbClr val="F0F0F0">
                    <a:alpha val="5000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28C1DE30-2550-8B53-9F02-31208E3AF51A}"/>
              </a:ext>
            </a:extLst>
          </p:cNvPr>
          <p:cNvSpPr txBox="1"/>
          <p:nvPr/>
        </p:nvSpPr>
        <p:spPr>
          <a:xfrm>
            <a:off x="527128" y="912476"/>
            <a:ext cx="5466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Knn-XGBooost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对比模型</a:t>
            </a:r>
          </a:p>
          <a:p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使用</a:t>
            </a:r>
            <a:r>
              <a:rPr lang="en-US" altLang="zh-CN" sz="2400" b="1" dirty="0" err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SelectBest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技术选取最优特征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6341B4-D273-795C-49F7-C0387BB0A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28" y="2012481"/>
            <a:ext cx="8212908" cy="310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12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03316-E479-FDF8-5C17-F7D959930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7C0F04B-D1DA-D99E-D605-94188CA3F8AA}"/>
              </a:ext>
            </a:extLst>
          </p:cNvPr>
          <p:cNvSpPr txBox="1"/>
          <p:nvPr/>
        </p:nvSpPr>
        <p:spPr>
          <a:xfrm>
            <a:off x="400685" y="204470"/>
            <a:ext cx="4621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模型搭建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80B9EAB-8FB7-518D-AB32-77CBAFFEE718}"/>
              </a:ext>
            </a:extLst>
          </p:cNvPr>
          <p:cNvCxnSpPr/>
          <p:nvPr/>
        </p:nvCxnSpPr>
        <p:spPr>
          <a:xfrm flipV="1">
            <a:off x="527128" y="704283"/>
            <a:ext cx="4368483" cy="1"/>
          </a:xfrm>
          <a:prstGeom prst="line">
            <a:avLst/>
          </a:prstGeom>
          <a:ln w="104775" cap="flat">
            <a:gradFill>
              <a:gsLst>
                <a:gs pos="0">
                  <a:srgbClr val="8895A5"/>
                </a:gs>
                <a:gs pos="97000">
                  <a:srgbClr val="F0F0F0">
                    <a:alpha val="5000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CE9BFA1A-8016-823C-F852-B7D640A8BAE5}"/>
              </a:ext>
            </a:extLst>
          </p:cNvPr>
          <p:cNvSpPr txBox="1"/>
          <p:nvPr/>
        </p:nvSpPr>
        <p:spPr>
          <a:xfrm>
            <a:off x="527128" y="912476"/>
            <a:ext cx="5466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评价模型表现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4893C0F-3D93-6A6E-3100-F69C8496120B}"/>
              </a:ext>
            </a:extLst>
          </p:cNvPr>
          <p:cNvGraphicFramePr>
            <a:graphicFrameLocks noGrp="1"/>
          </p:cNvGraphicFramePr>
          <p:nvPr/>
        </p:nvGraphicFramePr>
        <p:xfrm>
          <a:off x="217806" y="1866704"/>
          <a:ext cx="6381115" cy="1102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223">
                  <a:extLst>
                    <a:ext uri="{9D8B030D-6E8A-4147-A177-3AD203B41FA5}">
                      <a16:colId xmlns:a16="http://schemas.microsoft.com/office/drawing/2014/main" val="3957158295"/>
                    </a:ext>
                  </a:extLst>
                </a:gridCol>
                <a:gridCol w="1171600">
                  <a:extLst>
                    <a:ext uri="{9D8B030D-6E8A-4147-A177-3AD203B41FA5}">
                      <a16:colId xmlns:a16="http://schemas.microsoft.com/office/drawing/2014/main" val="3867730723"/>
                    </a:ext>
                  </a:extLst>
                </a:gridCol>
                <a:gridCol w="1304807">
                  <a:extLst>
                    <a:ext uri="{9D8B030D-6E8A-4147-A177-3AD203B41FA5}">
                      <a16:colId xmlns:a16="http://schemas.microsoft.com/office/drawing/2014/main" val="228278788"/>
                    </a:ext>
                  </a:extLst>
                </a:gridCol>
                <a:gridCol w="1407322">
                  <a:extLst>
                    <a:ext uri="{9D8B030D-6E8A-4147-A177-3AD203B41FA5}">
                      <a16:colId xmlns:a16="http://schemas.microsoft.com/office/drawing/2014/main" val="786158296"/>
                    </a:ext>
                  </a:extLst>
                </a:gridCol>
                <a:gridCol w="1221163">
                  <a:extLst>
                    <a:ext uri="{9D8B030D-6E8A-4147-A177-3AD203B41FA5}">
                      <a16:colId xmlns:a16="http://schemas.microsoft.com/office/drawing/2014/main" val="18568606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模型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比赛分数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训练集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交叉验证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测试集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3891666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XGBoost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77.746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4.46 × 10⁵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4.16 × 10⁵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1.25 × 10⁶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79593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69.72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2.54 × 10⁶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2.83 × 10⁶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3.05 × 10⁶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967480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2B14B899-1411-6CEE-EE21-1908D4EFE554}"/>
              </a:ext>
            </a:extLst>
          </p:cNvPr>
          <p:cNvGraphicFramePr>
            <a:graphicFrameLocks noGrp="1"/>
          </p:cNvGraphicFramePr>
          <p:nvPr/>
        </p:nvGraphicFramePr>
        <p:xfrm>
          <a:off x="395416" y="3371916"/>
          <a:ext cx="6156960" cy="2773680"/>
        </p:xfrm>
        <a:graphic>
          <a:graphicData uri="http://schemas.openxmlformats.org/drawingml/2006/table">
            <a:tbl>
              <a:tblPr/>
              <a:tblGrid>
                <a:gridCol w="2052320">
                  <a:extLst>
                    <a:ext uri="{9D8B030D-6E8A-4147-A177-3AD203B41FA5}">
                      <a16:colId xmlns:a16="http://schemas.microsoft.com/office/drawing/2014/main" val="3170527115"/>
                    </a:ext>
                  </a:extLst>
                </a:gridCol>
                <a:gridCol w="2052320">
                  <a:extLst>
                    <a:ext uri="{9D8B030D-6E8A-4147-A177-3AD203B41FA5}">
                      <a16:colId xmlns:a16="http://schemas.microsoft.com/office/drawing/2014/main" val="33361034"/>
                    </a:ext>
                  </a:extLst>
                </a:gridCol>
                <a:gridCol w="2052320">
                  <a:extLst>
                    <a:ext uri="{9D8B030D-6E8A-4147-A177-3AD203B41FA5}">
                      <a16:colId xmlns:a16="http://schemas.microsoft.com/office/drawing/2014/main" val="958359592"/>
                    </a:ext>
                  </a:extLst>
                </a:gridCol>
              </a:tblGrid>
              <a:tr h="182880"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最优</a:t>
                      </a:r>
                      <a:r>
                        <a:rPr lang="en-US" altLang="zh-CN" sz="2000" dirty="0" err="1"/>
                        <a:t>XGBoost</a:t>
                      </a:r>
                      <a:r>
                        <a:rPr lang="zh-CN" altLang="en-US" sz="2000" dirty="0"/>
                        <a:t>模型参数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64928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参数名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中文说明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参数值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17546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/>
                        <a:t>objective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目标函数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reg:squarederror</a:t>
                      </a:r>
                      <a:endParaRPr lang="en-US" sz="20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6844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/>
                        <a:t>learning_rate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学习率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/>
                        <a:t>0.300000012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33355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/>
                        <a:t>max_depth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000" dirty="0"/>
                        <a:t>树的最大深度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2567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/>
                        <a:t>n_estimators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树的数量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1151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6198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/>
                        <a:t>reg_lambda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L2 </a:t>
                      </a:r>
                      <a:r>
                        <a:rPr lang="zh-CN" altLang="en-US" sz="2000"/>
                        <a:t>正则化系数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dirty="0"/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5514044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B0B159F6-E3EB-F457-F108-C60F9804A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7727624"/>
              </p:ext>
            </p:extLst>
          </p:nvPr>
        </p:nvGraphicFramePr>
        <p:xfrm>
          <a:off x="6924407" y="912476"/>
          <a:ext cx="4740465" cy="5476960"/>
        </p:xfrm>
        <a:graphic>
          <a:graphicData uri="http://schemas.openxmlformats.org/drawingml/2006/table">
            <a:tbl>
              <a:tblPr/>
              <a:tblGrid>
                <a:gridCol w="1580155">
                  <a:extLst>
                    <a:ext uri="{9D8B030D-6E8A-4147-A177-3AD203B41FA5}">
                      <a16:colId xmlns:a16="http://schemas.microsoft.com/office/drawing/2014/main" val="2785524095"/>
                    </a:ext>
                  </a:extLst>
                </a:gridCol>
                <a:gridCol w="1580155">
                  <a:extLst>
                    <a:ext uri="{9D8B030D-6E8A-4147-A177-3AD203B41FA5}">
                      <a16:colId xmlns:a16="http://schemas.microsoft.com/office/drawing/2014/main" val="1226376800"/>
                    </a:ext>
                  </a:extLst>
                </a:gridCol>
                <a:gridCol w="1580155">
                  <a:extLst>
                    <a:ext uri="{9D8B030D-6E8A-4147-A177-3AD203B41FA5}">
                      <a16:colId xmlns:a16="http://schemas.microsoft.com/office/drawing/2014/main" val="2859154755"/>
                    </a:ext>
                  </a:extLst>
                </a:gridCol>
              </a:tblGrid>
              <a:tr h="271959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特征名称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重要性（</a:t>
                      </a:r>
                      <a:r>
                        <a:rPr lang="en-US" altLang="zh-CN" sz="1600" dirty="0"/>
                        <a:t>×10^9</a:t>
                      </a:r>
                      <a:r>
                        <a:rPr lang="zh-CN" altLang="en-US" sz="1600" dirty="0"/>
                        <a:t>）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标准差（</a:t>
                      </a:r>
                      <a:r>
                        <a:rPr lang="en-US" altLang="zh-CN" sz="1600" dirty="0"/>
                        <a:t>×10^8</a:t>
                      </a:r>
                      <a:r>
                        <a:rPr lang="zh-CN" altLang="en-US" sz="1600" dirty="0"/>
                        <a:t>）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9700567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房龄</a:t>
                      </a:r>
                      <a:r>
                        <a:rPr lang="en-US" altLang="zh-CN" sz="1600"/>
                        <a:t>_</a:t>
                      </a:r>
                      <a:r>
                        <a:rPr lang="zh-CN" altLang="en-US" sz="1600"/>
                        <a:t>租金比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11.24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1.28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0204589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平均单价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11.07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1.51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4328729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物业费</a:t>
                      </a:r>
                      <a:r>
                        <a:rPr lang="en-US" altLang="zh-CN" sz="1600"/>
                        <a:t>_</a:t>
                      </a:r>
                      <a:r>
                        <a:rPr lang="zh-CN" altLang="en-US" sz="1600"/>
                        <a:t>租金比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9.44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1.41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0381446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容积率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7.36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1.24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4002638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燃气费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6.47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0.54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0399604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城市</a:t>
                      </a:r>
                      <a:r>
                        <a:rPr lang="en-US" altLang="zh-CN" sz="1600"/>
                        <a:t>_</a:t>
                      </a:r>
                      <a:r>
                        <a:rPr lang="zh-CN" altLang="en-US" sz="1600"/>
                        <a:t>环线</a:t>
                      </a:r>
                      <a:r>
                        <a:rPr lang="en-US" altLang="zh-CN" sz="1600"/>
                        <a:t>_5_</a:t>
                      </a:r>
                      <a:r>
                        <a:rPr lang="zh-CN" altLang="en-US" sz="1600"/>
                        <a:t>无环线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5.01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0.79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2597704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城市</a:t>
                      </a:r>
                      <a:r>
                        <a:rPr lang="en-US" altLang="zh-CN" sz="1600"/>
                        <a:t>_</a:t>
                      </a:r>
                      <a:r>
                        <a:rPr lang="zh-CN" altLang="en-US" sz="1600"/>
                        <a:t>环线</a:t>
                      </a:r>
                      <a:r>
                        <a:rPr lang="en-US" altLang="zh-CN" sz="1600"/>
                        <a:t>_2_</a:t>
                      </a:r>
                      <a:r>
                        <a:rPr lang="zh-CN" altLang="en-US" sz="1600"/>
                        <a:t>内环内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3.84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0.72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7519695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建筑年代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3.80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0.61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6110647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室</a:t>
                      </a:r>
                      <a:r>
                        <a:rPr lang="en-US" altLang="zh-CN" sz="1600"/>
                        <a:t>_</a:t>
                      </a:r>
                      <a:r>
                        <a:rPr lang="zh-CN" altLang="en-US" sz="1600"/>
                        <a:t>卫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3.76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0.50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8694120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供热费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3.43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0.55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9641838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房龄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3.17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0.21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121163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总楼层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3.02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0.75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6294983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房龄</a:t>
                      </a:r>
                      <a:r>
                        <a:rPr lang="en-US" altLang="zh-CN" sz="1600"/>
                        <a:t>_</a:t>
                      </a:r>
                      <a:r>
                        <a:rPr lang="zh-CN" altLang="en-US" sz="1600"/>
                        <a:t>物业费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2.94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0.78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5262266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面积</a:t>
                      </a:r>
                      <a:r>
                        <a:rPr lang="en-US" altLang="zh-CN" sz="1600"/>
                        <a:t>_</a:t>
                      </a:r>
                      <a:r>
                        <a:rPr lang="zh-CN" altLang="en-US" sz="1600"/>
                        <a:t>楼层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2.91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1.01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03128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r>
                        <a:rPr lang="zh-CN" altLang="en-US" sz="1600"/>
                        <a:t>交易年份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/>
                        <a:t>1.40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0.25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29288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701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A_文本框 115"/>
          <p:cNvSpPr txBox="1"/>
          <p:nvPr>
            <p:custDataLst>
              <p:tags r:id="rId1"/>
            </p:custDataLst>
          </p:nvPr>
        </p:nvSpPr>
        <p:spPr>
          <a:xfrm>
            <a:off x="7662619" y="2287911"/>
            <a:ext cx="238719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5400" b="0" i="0" u="none" strike="noStrike" kern="1200" cap="none" spc="300" normalizeH="0" baseline="0" noProof="0" dirty="0">
                <a:ln>
                  <a:noFill/>
                </a:ln>
                <a:solidFill>
                  <a:srgbClr val="51647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Thank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5400" spc="300" dirty="0">
                <a:solidFill>
                  <a:srgbClr val="51647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You</a:t>
            </a:r>
            <a:endParaRPr kumimoji="1" lang="zh-CN" altLang="en-US" sz="5400" b="0" i="0" u="none" strike="noStrike" kern="1200" cap="none" spc="300" normalizeH="0" baseline="0" noProof="0" dirty="0">
              <a:ln>
                <a:noFill/>
              </a:ln>
              <a:solidFill>
                <a:srgbClr val="51647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PA_chenying0907 148"/>
          <p:cNvSpPr/>
          <p:nvPr>
            <p:custDataLst>
              <p:tags r:id="rId2"/>
            </p:custDataLst>
          </p:nvPr>
        </p:nvSpPr>
        <p:spPr>
          <a:xfrm>
            <a:off x="7753884" y="1799294"/>
            <a:ext cx="3193115" cy="27975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7527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萝莉体 第二版" panose="02000500000000000000" pitchFamily="2" charset="-122"/>
                <a:sym typeface="Noteworthy Bold"/>
              </a:rPr>
              <a:t>RENMIN UNIVERSITY OF CHINA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34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4B36B5-D32A-68A4-D2C7-5DBE07AAA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3450FD6-4B2C-65CE-4A55-B32BDA6D9D97}"/>
              </a:ext>
            </a:extLst>
          </p:cNvPr>
          <p:cNvSpPr txBox="1"/>
          <p:nvPr/>
        </p:nvSpPr>
        <p:spPr>
          <a:xfrm>
            <a:off x="400685" y="204470"/>
            <a:ext cx="4621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附录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F2EB1249-7FF6-8BAC-A337-AE401A8C1540}"/>
              </a:ext>
            </a:extLst>
          </p:cNvPr>
          <p:cNvCxnSpPr/>
          <p:nvPr/>
        </p:nvCxnSpPr>
        <p:spPr>
          <a:xfrm flipV="1">
            <a:off x="527128" y="704283"/>
            <a:ext cx="4368483" cy="1"/>
          </a:xfrm>
          <a:prstGeom prst="line">
            <a:avLst/>
          </a:prstGeom>
          <a:ln w="104775" cap="flat">
            <a:gradFill>
              <a:gsLst>
                <a:gs pos="0">
                  <a:srgbClr val="8895A5"/>
                </a:gs>
                <a:gs pos="97000">
                  <a:srgbClr val="F0F0F0">
                    <a:alpha val="5000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7BB980D6-E9DE-B9DD-4A02-60E3FE100365}"/>
              </a:ext>
            </a:extLst>
          </p:cNvPr>
          <p:cNvSpPr txBox="1"/>
          <p:nvPr/>
        </p:nvSpPr>
        <p:spPr>
          <a:xfrm>
            <a:off x="527128" y="912476"/>
            <a:ext cx="5466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Nn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模型参数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145683C-16F8-4893-36E0-43585B3343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9438564"/>
              </p:ext>
            </p:extLst>
          </p:nvPr>
        </p:nvGraphicFramePr>
        <p:xfrm>
          <a:off x="838200" y="2081054"/>
          <a:ext cx="10515600" cy="3840480"/>
        </p:xfrm>
        <a:graphic>
          <a:graphicData uri="http://schemas.openxmlformats.org/drawingml/2006/table">
            <a:tbl>
              <a:tblPr/>
              <a:tblGrid>
                <a:gridCol w="2628900">
                  <a:extLst>
                    <a:ext uri="{9D8B030D-6E8A-4147-A177-3AD203B41FA5}">
                      <a16:colId xmlns:a16="http://schemas.microsoft.com/office/drawing/2014/main" val="305311136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75507664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4419071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7778247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/>
                        <a:t>层名称（类型）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输出形状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参数数量 </a:t>
                      </a:r>
                      <a:r>
                        <a:rPr lang="en-US"/>
                        <a:t>Param #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说明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3107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dense_15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(None, 64)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896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输入层，全连接，假设输入维度为 </a:t>
                      </a:r>
                      <a:r>
                        <a:rPr lang="en-US" altLang="zh-CN"/>
                        <a:t>13</a:t>
                      </a:r>
                      <a:r>
                        <a:rPr lang="zh-CN" altLang="en-US"/>
                        <a:t>（</a:t>
                      </a:r>
                      <a:r>
                        <a:rPr lang="en-US" altLang="zh-CN"/>
                        <a:t>13×64 + 64</a:t>
                      </a:r>
                      <a:r>
                        <a:rPr lang="zh-CN" altLang="en-US"/>
                        <a:t>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1904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dense_16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(None, 448)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29,120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第二层，全连接，</a:t>
                      </a:r>
                      <a:r>
                        <a:rPr lang="en-US" altLang="zh-CN"/>
                        <a:t>64×448 + 448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34531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dense_17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(None, 64)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28,736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第三层，全连接，</a:t>
                      </a:r>
                      <a:r>
                        <a:rPr lang="en-US" altLang="zh-CN"/>
                        <a:t>448×64 + 64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45120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dense_18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(None, 192)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12,480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第四层，全连接，</a:t>
                      </a:r>
                      <a:r>
                        <a:rPr lang="en-US" altLang="zh-CN"/>
                        <a:t>64×192 + 192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68285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dense_19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(None, 1)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/>
                        <a:t>193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输出层，全连接，</a:t>
                      </a:r>
                      <a:r>
                        <a:rPr lang="en-US" altLang="zh-CN" dirty="0"/>
                        <a:t>192×1 + 1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4041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219840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25">
      <a:dk1>
        <a:srgbClr val="000000"/>
      </a:dk1>
      <a:lt1>
        <a:srgbClr val="FFFFFF"/>
      </a:lt1>
      <a:dk2>
        <a:srgbClr val="51647E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D77A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631</Words>
  <Application>Microsoft Office PowerPoint</Application>
  <PresentationFormat>宽屏</PresentationFormat>
  <Paragraphs>164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等线</vt:lpstr>
      <vt:lpstr>等线 Light</vt:lpstr>
      <vt:lpstr>楷体</vt:lpstr>
      <vt:lpstr>微软雅黑</vt:lpstr>
      <vt:lpstr>Arial</vt:lpstr>
      <vt:lpstr>Calibri</vt:lpstr>
      <vt:lpstr>Consolas</vt:lpstr>
      <vt:lpstr>Office 主题​​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庄 大锤</dc:creator>
  <cp:lastModifiedBy>子晗 晏</cp:lastModifiedBy>
  <cp:revision>56</cp:revision>
  <dcterms:created xsi:type="dcterms:W3CDTF">2020-02-29T03:10:00Z</dcterms:created>
  <dcterms:modified xsi:type="dcterms:W3CDTF">2025-06-05T04:47:00Z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24F8521762CC4360AE6D42D827053500</vt:lpwstr>
  </property>
</Properties>
</file>

<file path=docProps/thumbnail.jpeg>
</file>